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5"/>
  </p:notesMasterIdLst>
  <p:sldIdLst>
    <p:sldId id="288" r:id="rId2"/>
    <p:sldId id="257" r:id="rId3"/>
    <p:sldId id="268" r:id="rId4"/>
    <p:sldId id="293" r:id="rId5"/>
    <p:sldId id="269" r:id="rId6"/>
    <p:sldId id="270" r:id="rId7"/>
    <p:sldId id="272" r:id="rId8"/>
    <p:sldId id="273" r:id="rId9"/>
    <p:sldId id="280" r:id="rId10"/>
    <p:sldId id="281" r:id="rId11"/>
    <p:sldId id="282" r:id="rId12"/>
    <p:sldId id="277" r:id="rId13"/>
    <p:sldId id="294" r:id="rId14"/>
    <p:sldId id="275" r:id="rId15"/>
    <p:sldId id="290" r:id="rId16"/>
    <p:sldId id="284" r:id="rId17"/>
    <p:sldId id="283" r:id="rId18"/>
    <p:sldId id="285" r:id="rId19"/>
    <p:sldId id="286" r:id="rId20"/>
    <p:sldId id="291" r:id="rId21"/>
    <p:sldId id="292" r:id="rId22"/>
    <p:sldId id="295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>
          <p15:clr>
            <a:srgbClr val="A4A3A4"/>
          </p15:clr>
        </p15:guide>
        <p15:guide id="2" pos="345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i9SDZ1u6xF+aHgm/kOlVkX7z3w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3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" y="413"/>
      </p:cViewPr>
      <p:guideLst>
        <p:guide orient="horz" pos="2614"/>
        <p:guide pos="34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246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縮排部分要另外講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86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12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說明最短路徑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74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要講慢一點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324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270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4165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9193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1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 03-論文演算法內頁範例">
  <p:cSld name="Part 03-論文演算法內頁範例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33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375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3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215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534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86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334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762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2220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470EE-2DBC-B01F-8C59-933182F00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378"/>
            <a:ext cx="12192000" cy="1636102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逃出教室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B91BEA-0B4E-1AFA-88F6-8B8ADC5C6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3527" y="3531204"/>
            <a:ext cx="4958852" cy="1266770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credit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：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NTUT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楊鴻章、顏郁芩、王巨成、柯欣廷、吳佩玟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5B9DC0-7E5F-B1DE-BE14-01F61CBF533E}"/>
              </a:ext>
            </a:extLst>
          </p:cNvPr>
          <p:cNvSpPr txBox="1"/>
          <p:nvPr/>
        </p:nvSpPr>
        <p:spPr>
          <a:xfrm>
            <a:off x="5920511" y="3161872"/>
            <a:ext cx="513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zh-TW" altLang="en-US" sz="1800" dirty="0">
                <a:solidFill>
                  <a:schemeClr val="accent6">
                    <a:lumMod val="75000"/>
                  </a:schemeClr>
                </a:solidFill>
              </a:rPr>
              <a:t>程式邏輯遊戲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69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關卡介紹 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3.4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957F0-1F6C-C617-A0B8-EB02FC52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0" y="1269000"/>
            <a:ext cx="3270400" cy="43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C72B97-ACDC-05F7-03D8-DF7E83C9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000"/>
            <a:ext cx="3267120" cy="4320000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1F8BAC2F-760C-9367-B9F8-F37C02B3D789}"/>
              </a:ext>
            </a:extLst>
          </p:cNvPr>
          <p:cNvSpPr/>
          <p:nvPr/>
        </p:nvSpPr>
        <p:spPr>
          <a:xfrm>
            <a:off x="4294909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岔路</a:t>
            </a:r>
          </a:p>
          <a:p>
            <a:pPr algn="ctr"/>
            <a:endParaRPr lang="zh-TW" altLang="en-US" dirty="0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03E5D12E-DD24-AF07-5413-725EC4D2173D}"/>
              </a:ext>
            </a:extLst>
          </p:cNvPr>
          <p:cNvSpPr/>
          <p:nvPr/>
        </p:nvSpPr>
        <p:spPr>
          <a:xfrm>
            <a:off x="9698182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階梯狀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12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關卡介紹 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5.6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DF9B68-0F74-D1CE-7282-69BDBBB7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0" y="1269000"/>
            <a:ext cx="3281662" cy="43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E64DB5-1C4A-7BD1-DD2A-6B68D3C93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000"/>
            <a:ext cx="3276800" cy="4320000"/>
          </a:xfrm>
          <a:prstGeom prst="rect">
            <a:avLst/>
          </a:prstGeom>
        </p:spPr>
      </p:pic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ED5B9E00-35C5-D160-F224-47E45A81CA91}"/>
              </a:ext>
            </a:extLst>
          </p:cNvPr>
          <p:cNvSpPr/>
          <p:nvPr/>
        </p:nvSpPr>
        <p:spPr>
          <a:xfrm>
            <a:off x="4294909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髮夾彎</a:t>
            </a:r>
          </a:p>
          <a:p>
            <a:pPr algn="ctr"/>
            <a:endParaRPr lang="zh-TW" altLang="en-US" dirty="0"/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06636507-F143-AB7B-D68A-71CBF30A33AB}"/>
              </a:ext>
            </a:extLst>
          </p:cNvPr>
          <p:cNvSpPr/>
          <p:nvPr/>
        </p:nvSpPr>
        <p:spPr>
          <a:xfrm>
            <a:off x="9698182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迴圈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36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49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指令介紹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95C5866-4368-DA23-0218-80E13517EB93}"/>
              </a:ext>
            </a:extLst>
          </p:cNvPr>
          <p:cNvGrpSpPr/>
          <p:nvPr/>
        </p:nvGrpSpPr>
        <p:grpSpPr>
          <a:xfrm>
            <a:off x="710676" y="1103341"/>
            <a:ext cx="11033116" cy="5441834"/>
            <a:chOff x="710676" y="1103341"/>
            <a:chExt cx="11033116" cy="544183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EAD705F-3286-0359-BD5C-20D1D72FD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676" y="1103341"/>
              <a:ext cx="3367161" cy="252537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2A205B5-CFAA-93F5-A101-3EA601618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76" y="4019802"/>
              <a:ext cx="3367161" cy="252537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2F1677E-59CB-2370-023A-1096FA049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1021" y="1103341"/>
              <a:ext cx="3367161" cy="2525371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9594DC-5FBA-5865-1BF0-339594A6F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1020" y="4019803"/>
              <a:ext cx="3367161" cy="2525372"/>
            </a:xfrm>
            <a:prstGeom prst="rect">
              <a:avLst/>
            </a:prstGeom>
          </p:spPr>
        </p:pic>
        <p:sp>
          <p:nvSpPr>
            <p:cNvPr id="12" name="語音泡泡: 圓角矩形 11">
              <a:extLst>
                <a:ext uri="{FF2B5EF4-FFF2-40B4-BE49-F238E27FC236}">
                  <a16:creationId xmlns:a16="http://schemas.microsoft.com/office/drawing/2014/main" id="{FC3283CC-4F7C-325B-6D0C-B1757E067C99}"/>
                </a:ext>
              </a:extLst>
            </p:cNvPr>
            <p:cNvSpPr/>
            <p:nvPr/>
          </p:nvSpPr>
          <p:spPr>
            <a:xfrm>
              <a:off x="4285411" y="1103342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語音泡泡: 圓角矩形 12">
              <a:extLst>
                <a:ext uri="{FF2B5EF4-FFF2-40B4-BE49-F238E27FC236}">
                  <a16:creationId xmlns:a16="http://schemas.microsoft.com/office/drawing/2014/main" id="{489C056C-A645-ED54-5FDD-8F2212E4A029}"/>
                </a:ext>
              </a:extLst>
            </p:cNvPr>
            <p:cNvSpPr/>
            <p:nvPr/>
          </p:nvSpPr>
          <p:spPr>
            <a:xfrm>
              <a:off x="9905756" y="4019803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語音泡泡: 圓角矩形 13">
              <a:extLst>
                <a:ext uri="{FF2B5EF4-FFF2-40B4-BE49-F238E27FC236}">
                  <a16:creationId xmlns:a16="http://schemas.microsoft.com/office/drawing/2014/main" id="{6B75C0D4-005C-70EF-DB1B-E72379819481}"/>
                </a:ext>
              </a:extLst>
            </p:cNvPr>
            <p:cNvSpPr/>
            <p:nvPr/>
          </p:nvSpPr>
          <p:spPr>
            <a:xfrm>
              <a:off x="9905756" y="1103341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語音泡泡: 圓角矩形 14">
              <a:extLst>
                <a:ext uri="{FF2B5EF4-FFF2-40B4-BE49-F238E27FC236}">
                  <a16:creationId xmlns:a16="http://schemas.microsoft.com/office/drawing/2014/main" id="{854B90C0-4222-57A4-9A7E-EBF98E8B62D3}"/>
                </a:ext>
              </a:extLst>
            </p:cNvPr>
            <p:cNvSpPr/>
            <p:nvPr/>
          </p:nvSpPr>
          <p:spPr>
            <a:xfrm>
              <a:off x="4285410" y="4019803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7D44B6C-FF95-FC09-896D-9B49DEE569DE}"/>
                </a:ext>
              </a:extLst>
            </p:cNvPr>
            <p:cNvSpPr txBox="1"/>
            <p:nvPr/>
          </p:nvSpPr>
          <p:spPr>
            <a:xfrm>
              <a:off x="4497434" y="1737797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err="1"/>
                <a:t>goup</a:t>
              </a:r>
              <a:r>
                <a:rPr lang="en-US" altLang="zh-TW" sz="2000" b="1" dirty="0"/>
                <a:t>()</a:t>
              </a:r>
              <a:endParaRPr lang="zh-TW" altLang="en-US" sz="2000" b="1" dirty="0"/>
            </a:p>
            <a:p>
              <a:pPr algn="ctr"/>
              <a:r>
                <a:rPr lang="zh-TW" altLang="en-US" dirty="0"/>
                <a:t>向</a:t>
              </a:r>
              <a:r>
                <a:rPr lang="zh-TW" altLang="en-US" dirty="0">
                  <a:solidFill>
                    <a:srgbClr val="C00000"/>
                  </a:solidFill>
                </a:rPr>
                <a:t>上</a:t>
              </a:r>
              <a:endParaRPr lang="en-US" altLang="zh-TW" dirty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/>
                <a:t>括號內空白預設為</a:t>
              </a:r>
              <a:r>
                <a:rPr lang="en-US" altLang="zh-TW" dirty="0">
                  <a:solidFill>
                    <a:srgbClr val="C00000"/>
                  </a:solidFill>
                </a:rPr>
                <a:t>1</a:t>
              </a:r>
              <a:r>
                <a:rPr lang="zh-TW" altLang="en-US" dirty="0"/>
                <a:t>步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31905AC-5D40-A184-757B-70D5B9901B86}"/>
                </a:ext>
              </a:extLst>
            </p:cNvPr>
            <p:cNvSpPr txBox="1"/>
            <p:nvPr/>
          </p:nvSpPr>
          <p:spPr>
            <a:xfrm>
              <a:off x="10108955" y="1768574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err="1"/>
                <a:t>goleft</a:t>
              </a:r>
              <a:r>
                <a:rPr lang="en-US" altLang="zh-TW" sz="2000" b="1" dirty="0"/>
                <a:t>()</a:t>
              </a:r>
              <a:endParaRPr lang="zh-TW" altLang="en-US" sz="2000" b="1" dirty="0"/>
            </a:p>
            <a:p>
              <a:pPr algn="ctr"/>
              <a:r>
                <a:rPr lang="zh-TW" altLang="en-US" dirty="0"/>
                <a:t>向</a:t>
              </a:r>
              <a:r>
                <a:rPr lang="zh-TW" altLang="en-US" dirty="0">
                  <a:solidFill>
                    <a:srgbClr val="C00000"/>
                  </a:solidFill>
                </a:rPr>
                <a:t>左</a:t>
              </a:r>
              <a:endParaRPr lang="en-US" altLang="zh-TW" dirty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/>
                <a:t>括號內空白預設為</a:t>
              </a:r>
              <a:r>
                <a:rPr lang="en-US" altLang="zh-TW" dirty="0">
                  <a:solidFill>
                    <a:srgbClr val="C00000"/>
                  </a:solidFill>
                </a:rPr>
                <a:t>1</a:t>
              </a:r>
              <a:r>
                <a:rPr lang="zh-TW" altLang="en-US" dirty="0"/>
                <a:t>步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C3DE81D-170D-7117-87E2-7B37324AC43C}"/>
                </a:ext>
              </a:extLst>
            </p:cNvPr>
            <p:cNvSpPr txBox="1"/>
            <p:nvPr/>
          </p:nvSpPr>
          <p:spPr>
            <a:xfrm>
              <a:off x="4521199" y="4687795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err="1"/>
                <a:t>godown</a:t>
              </a:r>
              <a:r>
                <a:rPr lang="en-US" altLang="zh-TW" sz="2000" b="1" dirty="0"/>
                <a:t>()</a:t>
              </a:r>
              <a:endParaRPr lang="zh-TW" altLang="en-US" sz="2000" b="1" dirty="0"/>
            </a:p>
            <a:p>
              <a:pPr algn="ctr"/>
              <a:r>
                <a:rPr lang="zh-TW" altLang="en-US" dirty="0"/>
                <a:t>向</a:t>
              </a:r>
              <a:r>
                <a:rPr lang="zh-TW" altLang="en-US" dirty="0">
                  <a:solidFill>
                    <a:srgbClr val="C00000"/>
                  </a:solidFill>
                </a:rPr>
                <a:t>下</a:t>
              </a:r>
              <a:endParaRPr lang="en-US" altLang="zh-TW" dirty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/>
                <a:t>括號內空白預設為</a:t>
              </a:r>
              <a:r>
                <a:rPr lang="en-US" altLang="zh-TW" dirty="0">
                  <a:solidFill>
                    <a:srgbClr val="C00000"/>
                  </a:solidFill>
                </a:rPr>
                <a:t>1</a:t>
              </a:r>
              <a:r>
                <a:rPr lang="zh-TW" altLang="en-US" dirty="0"/>
                <a:t>步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26BBE49-6123-6DE8-CAAF-98EB9CAC4540}"/>
                </a:ext>
              </a:extLst>
            </p:cNvPr>
            <p:cNvSpPr txBox="1"/>
            <p:nvPr/>
          </p:nvSpPr>
          <p:spPr>
            <a:xfrm>
              <a:off x="10117777" y="4682322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 err="1"/>
                <a:t>goright</a:t>
              </a:r>
              <a:r>
                <a:rPr lang="en-US" altLang="zh-TW" sz="2000" b="1" dirty="0"/>
                <a:t>()</a:t>
              </a:r>
            </a:p>
            <a:p>
              <a:pPr algn="ctr"/>
              <a:r>
                <a:rPr lang="zh-TW" altLang="en-US" dirty="0"/>
                <a:t>向</a:t>
              </a:r>
              <a:r>
                <a:rPr lang="zh-TW" altLang="en-US" dirty="0">
                  <a:solidFill>
                    <a:srgbClr val="C00000"/>
                  </a:solidFill>
                </a:rPr>
                <a:t>右</a:t>
              </a:r>
              <a:endParaRPr lang="en-US" altLang="zh-TW" dirty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/>
                <a:t>括號內空白預設為</a:t>
              </a:r>
              <a:r>
                <a:rPr lang="en-US" altLang="zh-TW" dirty="0">
                  <a:solidFill>
                    <a:srgbClr val="C00000"/>
                  </a:solidFill>
                </a:rPr>
                <a:t>1</a:t>
              </a:r>
              <a:r>
                <a:rPr lang="zh-TW" altLang="en-US" dirty="0"/>
                <a:t>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94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/>
        </p:nvSpPr>
        <p:spPr>
          <a:xfrm>
            <a:off x="1839031" y="2613412"/>
            <a:ext cx="8513937" cy="8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zh-TW" altLang="en-US" sz="5000" b="0" i="0" u="none" strike="noStrike" cap="none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操作時間</a:t>
            </a:r>
            <a:endParaRPr lang="en-US" altLang="zh-TW" sz="5000" b="0" i="0" u="none" strike="noStrike" cap="none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252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FCC464E8-0056-77A0-E63A-289C99A60623}"/>
              </a:ext>
            </a:extLst>
          </p:cNvPr>
          <p:cNvSpPr txBox="1"/>
          <p:nvPr/>
        </p:nvSpPr>
        <p:spPr>
          <a:xfrm>
            <a:off x="644350" y="312825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</a:rPr>
              <a:t>指令介紹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</a:rPr>
              <a:t>-2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E8F675D-DBF2-0570-0AC6-53003B7C3429}"/>
              </a:ext>
            </a:extLst>
          </p:cNvPr>
          <p:cNvGrpSpPr/>
          <p:nvPr/>
        </p:nvGrpSpPr>
        <p:grpSpPr>
          <a:xfrm>
            <a:off x="685850" y="1103342"/>
            <a:ext cx="11014264" cy="5001894"/>
            <a:chOff x="685850" y="1103342"/>
            <a:chExt cx="11014264" cy="50018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491" y="1161472"/>
              <a:ext cx="3369600" cy="2527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50" y="1161472"/>
              <a:ext cx="3369600" cy="2527200"/>
            </a:xfrm>
            <a:prstGeom prst="rect">
              <a:avLst/>
            </a:prstGeom>
          </p:spPr>
        </p:pic>
        <p:sp>
          <p:nvSpPr>
            <p:cNvPr id="7" name="語音泡泡: 圓角矩形 6">
              <a:extLst>
                <a:ext uri="{FF2B5EF4-FFF2-40B4-BE49-F238E27FC236}">
                  <a16:creationId xmlns:a16="http://schemas.microsoft.com/office/drawing/2014/main" id="{EFA83FAC-0377-1FED-C401-6D1A585AC777}"/>
                </a:ext>
              </a:extLst>
            </p:cNvPr>
            <p:cNvSpPr/>
            <p:nvPr/>
          </p:nvSpPr>
          <p:spPr>
            <a:xfrm>
              <a:off x="4285411" y="1103342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語音泡泡: 圓角矩形 9">
              <a:extLst>
                <a:ext uri="{FF2B5EF4-FFF2-40B4-BE49-F238E27FC236}">
                  <a16:creationId xmlns:a16="http://schemas.microsoft.com/office/drawing/2014/main" id="{AC8E7EDB-B6BB-EB21-6560-61B84B24CB90}"/>
                </a:ext>
              </a:extLst>
            </p:cNvPr>
            <p:cNvSpPr/>
            <p:nvPr/>
          </p:nvSpPr>
          <p:spPr>
            <a:xfrm>
              <a:off x="9862078" y="1103342"/>
              <a:ext cx="1838036" cy="2525370"/>
            </a:xfrm>
            <a:prstGeom prst="wedgeRoundRectCallout">
              <a:avLst>
                <a:gd name="adj1" fmla="val -59024"/>
                <a:gd name="adj2" fmla="val 21493"/>
                <a:gd name="adj3" fmla="val 16667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48F4F04-C07A-9B45-8C66-065A24D9ECB7}"/>
                </a:ext>
              </a:extLst>
            </p:cNvPr>
            <p:cNvSpPr txBox="1"/>
            <p:nvPr/>
          </p:nvSpPr>
          <p:spPr>
            <a:xfrm>
              <a:off x="4488610" y="1765862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loop </a:t>
              </a:r>
            </a:p>
            <a:p>
              <a:pPr algn="ctr"/>
              <a:r>
                <a:rPr lang="zh-TW" altLang="en-US" dirty="0"/>
                <a:t>迴圈</a:t>
              </a:r>
              <a:r>
                <a:rPr lang="en-US" altLang="zh-TW" dirty="0"/>
                <a:t>(</a:t>
              </a:r>
              <a:r>
                <a:rPr lang="zh-TW" altLang="en-US" dirty="0"/>
                <a:t>重複執行</a:t>
              </a:r>
              <a:r>
                <a:rPr lang="en-US" altLang="zh-TW" dirty="0"/>
                <a:t>)</a:t>
              </a:r>
              <a:r>
                <a:rPr lang="zh-TW" altLang="en-US" dirty="0"/>
                <a:t>操作，要指定圈數</a:t>
              </a:r>
              <a:endParaRPr lang="en-US" altLang="zh-TW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73563EE-8359-62B0-9A0A-DCC6AC0E1FF0}"/>
                </a:ext>
              </a:extLst>
            </p:cNvPr>
            <p:cNvSpPr txBox="1"/>
            <p:nvPr/>
          </p:nvSpPr>
          <p:spPr>
            <a:xfrm>
              <a:off x="10059129" y="1824907"/>
              <a:ext cx="1431637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If </a:t>
              </a:r>
            </a:p>
            <a:p>
              <a:pPr algn="ctr"/>
              <a:r>
                <a:rPr lang="zh-TW" altLang="en-US" dirty="0"/>
                <a:t>自動檢查是否有路</a:t>
              </a:r>
              <a:endParaRPr lang="en-US" altLang="zh-TW" dirty="0"/>
            </a:p>
            <a:p>
              <a:pPr algn="ctr"/>
              <a:endParaRPr lang="en-US" altLang="zh-TW" dirty="0"/>
            </a:p>
          </p:txBody>
        </p:sp>
        <p:sp>
          <p:nvSpPr>
            <p:cNvPr id="3" name="矩形: 摺角紙張 2">
              <a:extLst>
                <a:ext uri="{FF2B5EF4-FFF2-40B4-BE49-F238E27FC236}">
                  <a16:creationId xmlns:a16="http://schemas.microsoft.com/office/drawing/2014/main" id="{6417ACA4-8B9F-F8F2-0063-DF3FB33C185F}"/>
                </a:ext>
              </a:extLst>
            </p:cNvPr>
            <p:cNvSpPr/>
            <p:nvPr/>
          </p:nvSpPr>
          <p:spPr>
            <a:xfrm>
              <a:off x="685850" y="3906982"/>
              <a:ext cx="5437597" cy="2198254"/>
            </a:xfrm>
            <a:prstGeom prst="foldedCorner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loop 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times</a:t>
              </a:r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pPr marL="285750" indent="-28575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使下方有</a:t>
              </a:r>
              <a:r>
                <a:rPr lang="zh-TW" alt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縮排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之程式重複執行</a:t>
              </a:r>
              <a:r>
                <a:rPr lang="en-US" altLang="zh-TW" b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times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次</a:t>
              </a:r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285750" indent="-28575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en-US" altLang="zh-TW" b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times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必須設定次數</a:t>
              </a:r>
              <a:endParaRPr lang="en-US" altLang="zh-TW" b="0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285750" indent="-28575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zh-TW" alt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縮排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可使用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四個空格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或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'Tab'</a:t>
              </a:r>
            </a:p>
            <a:p>
              <a:pPr algn="ctr"/>
              <a:endParaRPr lang="zh-TW" altLang="en-US" dirty="0"/>
            </a:p>
          </p:txBody>
        </p:sp>
        <p:sp>
          <p:nvSpPr>
            <p:cNvPr id="13" name="矩形: 摺角紙張 12">
              <a:extLst>
                <a:ext uri="{FF2B5EF4-FFF2-40B4-BE49-F238E27FC236}">
                  <a16:creationId xmlns:a16="http://schemas.microsoft.com/office/drawing/2014/main" id="{27816C34-69F3-9920-0616-FA435A88C8AD}"/>
                </a:ext>
              </a:extLst>
            </p:cNvPr>
            <p:cNvSpPr/>
            <p:nvPr/>
          </p:nvSpPr>
          <p:spPr>
            <a:xfrm>
              <a:off x="6271491" y="3906981"/>
              <a:ext cx="5428623" cy="2198255"/>
            </a:xfrm>
            <a:prstGeom prst="foldedCorner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algn="ctr"/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if 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ways</a:t>
              </a:r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、</a:t>
              </a:r>
              <a:r>
                <a:rPr lang="en-US" altLang="zh-TW" sz="2000" b="1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ways</a:t>
              </a:r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、</a:t>
              </a:r>
              <a:r>
                <a:rPr lang="en-US" altLang="zh-TW" sz="2000" b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else:</a:t>
              </a:r>
            </a:p>
            <a:p>
              <a:pPr marL="342900" indent="-34290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判斷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ways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方向是否有路，並執行下方有</a:t>
              </a:r>
              <a:r>
                <a:rPr lang="zh-TW" alt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縮排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之程式</a:t>
              </a:r>
              <a:endParaRPr lang="en-US" altLang="zh-TW" b="0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342900" indent="-34290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en-US" altLang="zh-TW" b="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</a:rPr>
                <a:t>ways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必須設定為以下其中一項</a:t>
              </a:r>
              <a:endParaRPr lang="en-US" altLang="zh-TW" b="0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buClr>
                  <a:schemeClr val="accent5">
                    <a:lumMod val="50000"/>
                  </a:schemeClr>
                </a:buClr>
              </a:pP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	</a:t>
              </a:r>
              <a:r>
                <a:rPr lang="en-US" altLang="zh-TW" b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left_way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、</a:t>
              </a:r>
              <a:r>
                <a:rPr lang="en-US" altLang="zh-TW" b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up_way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、</a:t>
              </a:r>
              <a:r>
                <a:rPr lang="en-US" altLang="zh-TW" b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right_way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、</a:t>
              </a:r>
              <a:r>
                <a:rPr lang="en-US" altLang="zh-TW" b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down_way</a:t>
              </a:r>
              <a:endParaRPr lang="en-US" altLang="zh-TW" b="0" dirty="0"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342900" indent="-342900">
                <a:buClr>
                  <a:schemeClr val="accent5">
                    <a:lumMod val="50000"/>
                  </a:schemeClr>
                </a:buClr>
                <a:buFont typeface="Wingdings" panose="05000000000000000000" pitchFamily="2" charset="2"/>
                <a:buChar char="u"/>
              </a:pPr>
              <a:r>
                <a:rPr lang="zh-TW" alt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縮排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可使用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四個空格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zh-TW" altLang="en-US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或</a:t>
              </a:r>
              <a:r>
                <a:rPr lang="en-US" altLang="zh-TW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'Tab'</a:t>
              </a:r>
            </a:p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109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FCC464E8-0056-77A0-E63A-289C99A60623}"/>
              </a:ext>
            </a:extLst>
          </p:cNvPr>
          <p:cNvSpPr txBox="1"/>
          <p:nvPr/>
        </p:nvSpPr>
        <p:spPr>
          <a:xfrm>
            <a:off x="644350" y="285116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</a:rPr>
              <a:t>指令介紹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</a:rPr>
              <a:t>什麼是縮排？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05;p10">
            <a:extLst>
              <a:ext uri="{FF2B5EF4-FFF2-40B4-BE49-F238E27FC236}">
                <a16:creationId xmlns:a16="http://schemas.microsoft.com/office/drawing/2014/main" id="{4EFE8222-C4F4-B66F-7606-01CB56AE03B8}"/>
              </a:ext>
            </a:extLst>
          </p:cNvPr>
          <p:cNvSpPr txBox="1"/>
          <p:nvPr/>
        </p:nvSpPr>
        <p:spPr>
          <a:xfrm>
            <a:off x="591099" y="1070899"/>
            <a:ext cx="11028246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34975" lvl="3" indent="-342900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書寫一段文字時在某些行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通常是段落第一行</a:t>
            </a:r>
            <a:r>
              <a:rPr lang="en-US" altLang="zh-TW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，的開頭插入的一個或幾個空格，</a:t>
            </a:r>
            <a:r>
              <a:rPr lang="zh-TW" altLang="en-US" sz="2400" b="0" i="0" u="none" strike="noStrike" dirty="0">
                <a:effectLst/>
                <a:latin typeface="Arial" panose="020B0604020202020204" pitchFamily="34" charset="0"/>
              </a:rPr>
              <a:t>計算機程式語言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也使用縮排來表明代碼區塊的邏輯結構。</a:t>
            </a:r>
            <a:r>
              <a:rPr lang="zh-TW" altLang="en-US" sz="2400" b="0" i="0" dirty="0">
                <a:solidFill>
                  <a:schemeClr val="dk1"/>
                </a:solidFill>
                <a:effectLst/>
                <a:latin typeface="Times New Roman"/>
                <a:cs typeface="Times New Roman"/>
                <a:sym typeface="Times New Roman"/>
              </a:rPr>
              <a:t>               </a:t>
            </a:r>
            <a:r>
              <a:rPr lang="en-US" altLang="zh-TW" sz="2400" b="0" i="0" dirty="0">
                <a:solidFill>
                  <a:schemeClr val="dk1"/>
                </a:solidFill>
                <a:effectLst/>
                <a:latin typeface="Times New Roman"/>
                <a:cs typeface="Times New Roman"/>
                <a:sym typeface="Times New Roman"/>
              </a:rPr>
              <a:t>—</a:t>
            </a: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維基百科</a:t>
            </a:r>
            <a:endParaRPr lang="en-US" altLang="zh-TW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矩形: 摺角紙張 3">
            <a:extLst>
              <a:ext uri="{FF2B5EF4-FFF2-40B4-BE49-F238E27FC236}">
                <a16:creationId xmlns:a16="http://schemas.microsoft.com/office/drawing/2014/main" id="{AC5FBB61-43A0-ADC1-2546-CF42B46A4A7E}"/>
              </a:ext>
            </a:extLst>
          </p:cNvPr>
          <p:cNvSpPr/>
          <p:nvPr/>
        </p:nvSpPr>
        <p:spPr>
          <a:xfrm>
            <a:off x="955965" y="2104998"/>
            <a:ext cx="4608945" cy="3547678"/>
          </a:xfrm>
          <a:prstGeom prst="foldedCorne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46FC78BC-075E-F2FA-0F5D-170AFE40A864}"/>
              </a:ext>
            </a:extLst>
          </p:cNvPr>
          <p:cNvSpPr/>
          <p:nvPr/>
        </p:nvSpPr>
        <p:spPr>
          <a:xfrm>
            <a:off x="6627091" y="2121281"/>
            <a:ext cx="4742872" cy="3547679"/>
          </a:xfrm>
          <a:prstGeom prst="foldedCorne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ECD64E-4214-60F8-071E-75D0E0E19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69"/>
          <a:stretch/>
        </p:blipFill>
        <p:spPr>
          <a:xfrm>
            <a:off x="1183141" y="2452529"/>
            <a:ext cx="4117645" cy="77163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DD19784-AE86-1146-92E0-693292997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4" r="941"/>
          <a:stretch/>
        </p:blipFill>
        <p:spPr>
          <a:xfrm>
            <a:off x="7620770" y="2180348"/>
            <a:ext cx="2317558" cy="187424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7B12BF-8A5C-D9CA-111B-E08377E3EDE3}"/>
              </a:ext>
            </a:extLst>
          </p:cNvPr>
          <p:cNvSpPr txBox="1"/>
          <p:nvPr/>
        </p:nvSpPr>
        <p:spPr>
          <a:xfrm flipH="1">
            <a:off x="1183140" y="3294562"/>
            <a:ext cx="4117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文件縮排：</a:t>
            </a:r>
            <a:endParaRPr lang="en-US" altLang="zh-TW" dirty="0"/>
          </a:p>
          <a:p>
            <a:r>
              <a:rPr lang="zh-TW" altLang="en-US" dirty="0"/>
              <a:t>通常為段落起始，代表該段為同一段落</a:t>
            </a:r>
            <a:endParaRPr lang="en-US" altLang="zh-TW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A088AA0-6EE2-EBF7-E6F6-0368D7A4ECA2}"/>
              </a:ext>
            </a:extLst>
          </p:cNvPr>
          <p:cNvSpPr txBox="1"/>
          <p:nvPr/>
        </p:nvSpPr>
        <p:spPr>
          <a:xfrm>
            <a:off x="6809508" y="4092827"/>
            <a:ext cx="4230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程式語言縮排：</a:t>
            </a:r>
            <a:endParaRPr lang="en-US" altLang="zh-TW" dirty="0"/>
          </a:p>
          <a:p>
            <a:r>
              <a:rPr lang="zh-TW" altLang="en-US" dirty="0"/>
              <a:t>區塊的邏輯結構，代表該程式語言屬於同一結構</a:t>
            </a:r>
            <a:endParaRPr lang="en-US" altLang="zh-TW" dirty="0"/>
          </a:p>
          <a:p>
            <a:r>
              <a:rPr lang="zh-TW" altLang="en-US" dirty="0"/>
              <a:t>例：</a:t>
            </a:r>
            <a:r>
              <a:rPr lang="en-US" altLang="zh-TW" dirty="0"/>
              <a:t>if</a:t>
            </a:r>
            <a:r>
              <a:rPr lang="zh-TW" altLang="en-US" dirty="0"/>
              <a:t>及</a:t>
            </a:r>
            <a:r>
              <a:rPr lang="en-US" altLang="zh-TW" dirty="0"/>
              <a:t>else</a:t>
            </a:r>
            <a:r>
              <a:rPr lang="zh-TW" altLang="en-US" dirty="0"/>
              <a:t>為屬於</a:t>
            </a:r>
            <a:r>
              <a:rPr lang="en-US" altLang="zh-TW" dirty="0"/>
              <a:t>loop</a:t>
            </a:r>
            <a:r>
              <a:rPr lang="zh-TW" altLang="en-US" dirty="0"/>
              <a:t>中的指令，</a:t>
            </a:r>
            <a:r>
              <a:rPr lang="en-US" altLang="zh-TW" dirty="0"/>
              <a:t>	</a:t>
            </a:r>
            <a:r>
              <a:rPr lang="en-US" altLang="zh-TW" dirty="0" err="1"/>
              <a:t>goright</a:t>
            </a:r>
            <a:r>
              <a:rPr lang="en-US" altLang="zh-TW" dirty="0"/>
              <a:t>()</a:t>
            </a:r>
            <a:r>
              <a:rPr lang="zh-TW" altLang="en-US" dirty="0"/>
              <a:t>是屬於</a:t>
            </a:r>
            <a:r>
              <a:rPr lang="en-US" altLang="zh-TW" dirty="0"/>
              <a:t>if </a:t>
            </a:r>
            <a:r>
              <a:rPr lang="en-US" altLang="zh-TW" dirty="0" err="1"/>
              <a:t>right_way</a:t>
            </a:r>
            <a:r>
              <a:rPr lang="en-US" altLang="zh-TW" dirty="0"/>
              <a:t>():</a:t>
            </a:r>
            <a:r>
              <a:rPr lang="zh-TW" altLang="en-US" dirty="0"/>
              <a:t>的指令</a:t>
            </a:r>
          </a:p>
        </p:txBody>
      </p:sp>
    </p:spTree>
    <p:extLst>
      <p:ext uri="{BB962C8B-B14F-4D97-AF65-F5344CB8AC3E}">
        <p14:creationId xmlns:p14="http://schemas.microsoft.com/office/powerpoint/2010/main" val="352482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成就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D1835C4-19FD-F297-4DAD-800077038A63}"/>
              </a:ext>
            </a:extLst>
          </p:cNvPr>
          <p:cNvGrpSpPr/>
          <p:nvPr/>
        </p:nvGrpSpPr>
        <p:grpSpPr>
          <a:xfrm>
            <a:off x="451662" y="1221221"/>
            <a:ext cx="11288675" cy="3436504"/>
            <a:chOff x="413797" y="1930400"/>
            <a:chExt cx="11288675" cy="3436504"/>
          </a:xfrm>
        </p:grpSpPr>
        <p:sp>
          <p:nvSpPr>
            <p:cNvPr id="13" name="矩形: 摺角紙張 12">
              <a:extLst>
                <a:ext uri="{FF2B5EF4-FFF2-40B4-BE49-F238E27FC236}">
                  <a16:creationId xmlns:a16="http://schemas.microsoft.com/office/drawing/2014/main" id="{89087A07-9930-6DDB-60EC-1ADF18C72076}"/>
                </a:ext>
              </a:extLst>
            </p:cNvPr>
            <p:cNvSpPr/>
            <p:nvPr/>
          </p:nvSpPr>
          <p:spPr>
            <a:xfrm>
              <a:off x="4196048" y="1930400"/>
              <a:ext cx="3706519" cy="3389746"/>
            </a:xfrm>
            <a:prstGeom prst="foldedCorne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: 摺角紙張 11">
              <a:extLst>
                <a:ext uri="{FF2B5EF4-FFF2-40B4-BE49-F238E27FC236}">
                  <a16:creationId xmlns:a16="http://schemas.microsoft.com/office/drawing/2014/main" id="{F0EED150-506F-7D6C-4C71-8D1F3236D962}"/>
                </a:ext>
              </a:extLst>
            </p:cNvPr>
            <p:cNvSpPr/>
            <p:nvPr/>
          </p:nvSpPr>
          <p:spPr>
            <a:xfrm>
              <a:off x="413797" y="1930400"/>
              <a:ext cx="3706519" cy="3389746"/>
            </a:xfrm>
            <a:prstGeom prst="foldedCorne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摺角紙張 8">
              <a:extLst>
                <a:ext uri="{FF2B5EF4-FFF2-40B4-BE49-F238E27FC236}">
                  <a16:creationId xmlns:a16="http://schemas.microsoft.com/office/drawing/2014/main" id="{74E66CAC-FD6B-9BD5-11A9-3DD556E3DD07}"/>
                </a:ext>
              </a:extLst>
            </p:cNvPr>
            <p:cNvSpPr/>
            <p:nvPr/>
          </p:nvSpPr>
          <p:spPr>
            <a:xfrm>
              <a:off x="7995953" y="1930400"/>
              <a:ext cx="3706519" cy="3389746"/>
            </a:xfrm>
            <a:prstGeom prst="foldedCorner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88C1561-3BF4-9F6D-A533-40CB2220E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27" t="27368" r="34307" b="27266"/>
            <a:stretch/>
          </p:blipFill>
          <p:spPr>
            <a:xfrm>
              <a:off x="4765856" y="2195987"/>
              <a:ext cx="2660288" cy="252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9051D8E-3EF3-C761-3506-4FBAE147A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149" t="27986" r="34450" b="27923"/>
            <a:stretch/>
          </p:blipFill>
          <p:spPr>
            <a:xfrm>
              <a:off x="8501147" y="2169000"/>
              <a:ext cx="2696127" cy="252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774BF9A-4431-D8CC-20E7-60DACC172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101" t="26842" r="34239" b="27064"/>
            <a:stretch/>
          </p:blipFill>
          <p:spPr>
            <a:xfrm>
              <a:off x="965713" y="2169000"/>
              <a:ext cx="2602686" cy="252000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8B90C40-EC36-1372-34D9-AF5C0007E9BB}"/>
                </a:ext>
              </a:extLst>
            </p:cNvPr>
            <p:cNvSpPr txBox="1"/>
            <p:nvPr/>
          </p:nvSpPr>
          <p:spPr>
            <a:xfrm>
              <a:off x="1635236" y="4804518"/>
              <a:ext cx="1263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抵達終點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8EEB1D1-40F6-A467-507C-D96042B61673}"/>
                </a:ext>
              </a:extLst>
            </p:cNvPr>
            <p:cNvSpPr txBox="1"/>
            <p:nvPr/>
          </p:nvSpPr>
          <p:spPr>
            <a:xfrm>
              <a:off x="8367257" y="4659018"/>
              <a:ext cx="29639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抵達終點、最短路徑</a:t>
              </a:r>
              <a:endParaRPr lang="en-US" altLang="zh-TW" sz="2000" b="1" dirty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並達成隱藏條件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1717CBC-2877-3E3B-B8CC-DB0A0F81C99D}"/>
                </a:ext>
              </a:extLst>
            </p:cNvPr>
            <p:cNvSpPr txBox="1"/>
            <p:nvPr/>
          </p:nvSpPr>
          <p:spPr>
            <a:xfrm>
              <a:off x="4708776" y="4818011"/>
              <a:ext cx="27744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抵達終點、最短路徑</a:t>
              </a:r>
            </a:p>
          </p:txBody>
        </p:sp>
      </p:grp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28EAB7F3-2664-11C4-D782-881EB63D74E5}"/>
              </a:ext>
            </a:extLst>
          </p:cNvPr>
          <p:cNvSpPr/>
          <p:nvPr/>
        </p:nvSpPr>
        <p:spPr>
          <a:xfrm>
            <a:off x="5171266" y="4909128"/>
            <a:ext cx="6018704" cy="1137987"/>
          </a:xfrm>
          <a:prstGeom prst="wedgeRoundRectCallout">
            <a:avLst>
              <a:gd name="adj1" fmla="val -22282"/>
              <a:gd name="adj2" fmla="val -85730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/>
              <a:t>最短路徑：</a:t>
            </a:r>
            <a:endParaRPr lang="en-US" altLang="zh-TW" b="1" dirty="0"/>
          </a:p>
          <a:p>
            <a:r>
              <a:rPr lang="zh-TW" altLang="en-US" dirty="0"/>
              <a:t>到達終點所需要的最少步數</a:t>
            </a:r>
            <a:r>
              <a:rPr lang="en-US" altLang="zh-TW" dirty="0"/>
              <a:t>(</a:t>
            </a:r>
            <a:r>
              <a:rPr lang="zh-TW" altLang="en-US" dirty="0"/>
              <a:t>不繞路、不走回頭路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491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72059" y="312914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指令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不同寫法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5;p10">
            <a:extLst>
              <a:ext uri="{FF2B5EF4-FFF2-40B4-BE49-F238E27FC236}">
                <a16:creationId xmlns:a16="http://schemas.microsoft.com/office/drawing/2014/main" id="{81123DE9-A3B8-7B77-3A60-DA3CFA4C534E}"/>
              </a:ext>
            </a:extLst>
          </p:cNvPr>
          <p:cNvSpPr txBox="1"/>
          <p:nvPr/>
        </p:nvSpPr>
        <p:spPr>
          <a:xfrm>
            <a:off x="791424" y="1082325"/>
            <a:ext cx="10282975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800"/>
              <a:buFont typeface="Times New Roman"/>
              <a:buChar char="❖"/>
            </a:pPr>
            <a:r>
              <a:rPr lang="zh-TW" alt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以下三種寫法都會得到一樣的結果，但寫法可以有很多種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zh-TW" alt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不只這三種</a:t>
            </a:r>
            <a:r>
              <a:rPr lang="en-US" altLang="zh-TW" sz="24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FA016E-EACA-A8EB-F006-9066E797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2" y="1663113"/>
            <a:ext cx="3077004" cy="39724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E85A7E-6289-283D-44FA-270D546A1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80" y="1691692"/>
            <a:ext cx="3057952" cy="39153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300668-3F4E-D53E-970F-CC37F3138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63" y="1663113"/>
            <a:ext cx="294363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51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78958C6B-249B-B99C-516F-EBB4E9C02876}"/>
              </a:ext>
            </a:extLst>
          </p:cNvPr>
          <p:cNvSpPr/>
          <p:nvPr/>
        </p:nvSpPr>
        <p:spPr>
          <a:xfrm>
            <a:off x="8296809" y="2184672"/>
            <a:ext cx="2161309" cy="2115127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Q:</a:t>
            </a:r>
          </a:p>
          <a:p>
            <a:pPr algn="ctr"/>
            <a:r>
              <a:rPr lang="zh-TW" altLang="en-US" dirty="0"/>
              <a:t>有沒有什麼方法可以讓指令變比較短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10C66E-4E07-D3C5-9FF3-9D5653C3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0" y="1082236"/>
            <a:ext cx="3267120" cy="4320000"/>
          </a:xfrm>
          <a:prstGeom prst="rect">
            <a:avLst/>
          </a:prstGeom>
        </p:spPr>
      </p:pic>
      <p:sp>
        <p:nvSpPr>
          <p:cNvPr id="5" name="Google Shape;204;p10">
            <a:extLst>
              <a:ext uri="{FF2B5EF4-FFF2-40B4-BE49-F238E27FC236}">
                <a16:creationId xmlns:a16="http://schemas.microsoft.com/office/drawing/2014/main" id="{AE31CB83-DDE9-7993-DC82-A4024C07D754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8A6041D-9B0A-478C-D4F2-E4A4EE1D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19" y="1255996"/>
            <a:ext cx="313416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8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78958C6B-249B-B99C-516F-EBB4E9C02876}"/>
              </a:ext>
            </a:extLst>
          </p:cNvPr>
          <p:cNvSpPr/>
          <p:nvPr/>
        </p:nvSpPr>
        <p:spPr>
          <a:xfrm>
            <a:off x="4565318" y="2184672"/>
            <a:ext cx="2161309" cy="2115127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A:</a:t>
            </a:r>
          </a:p>
          <a:p>
            <a:pPr algn="ctr"/>
            <a:r>
              <a:rPr lang="zh-TW" altLang="en-US" dirty="0"/>
              <a:t>利用迴圈</a:t>
            </a:r>
            <a:r>
              <a:rPr lang="en-US" altLang="zh-TW" dirty="0"/>
              <a:t>(loop)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10C66E-4E07-D3C5-9FF3-9D5653C3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0" y="1082236"/>
            <a:ext cx="3267120" cy="4320000"/>
          </a:xfrm>
          <a:prstGeom prst="rect">
            <a:avLst/>
          </a:prstGeom>
        </p:spPr>
      </p:pic>
      <p:sp>
        <p:nvSpPr>
          <p:cNvPr id="5" name="Google Shape;204;p10">
            <a:extLst>
              <a:ext uri="{FF2B5EF4-FFF2-40B4-BE49-F238E27FC236}">
                <a16:creationId xmlns:a16="http://schemas.microsoft.com/office/drawing/2014/main" id="{AE31CB83-DDE9-7993-DC82-A4024C07D754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A1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3426590C-AEF5-4808-EE98-51EF08107041}"/>
              </a:ext>
            </a:extLst>
          </p:cNvPr>
          <p:cNvSpPr/>
          <p:nvPr/>
        </p:nvSpPr>
        <p:spPr>
          <a:xfrm>
            <a:off x="9236364" y="312825"/>
            <a:ext cx="2311286" cy="769411"/>
          </a:xfrm>
          <a:prstGeom prst="wedgeRoundRectCallou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其中一種寫法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4195A2C-392D-D054-578A-11458133CCF0}"/>
              </a:ext>
            </a:extLst>
          </p:cNvPr>
          <p:cNvGrpSpPr/>
          <p:nvPr/>
        </p:nvGrpSpPr>
        <p:grpSpPr>
          <a:xfrm>
            <a:off x="7380475" y="1255996"/>
            <a:ext cx="3029373" cy="3972479"/>
            <a:chOff x="7380475" y="1255996"/>
            <a:chExt cx="3029373" cy="39724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BFB3C7D-ED52-17F1-F1AC-1A40DD4E1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475" y="1255996"/>
              <a:ext cx="3029373" cy="397247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A5DEFF6-4835-F3F5-EAB9-6BF2C279D739}"/>
                </a:ext>
              </a:extLst>
            </p:cNvPr>
            <p:cNvSpPr/>
            <p:nvPr/>
          </p:nvSpPr>
          <p:spPr>
            <a:xfrm>
              <a:off x="7585609" y="1436796"/>
              <a:ext cx="1309009" cy="401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424B2BA-F534-1517-5497-3EF1AC3E5998}"/>
                </a:ext>
              </a:extLst>
            </p:cNvPr>
            <p:cNvSpPr/>
            <p:nvPr/>
          </p:nvSpPr>
          <p:spPr>
            <a:xfrm>
              <a:off x="7585608" y="3013905"/>
              <a:ext cx="1309009" cy="401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54284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/>
          <p:nvPr/>
        </p:nvSpPr>
        <p:spPr>
          <a:xfrm>
            <a:off x="79743" y="2193059"/>
            <a:ext cx="4042147" cy="1235941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7"/>
              <a:buFont typeface="Arial"/>
              <a:buNone/>
            </a:pPr>
            <a:r>
              <a:rPr lang="en-US" sz="4267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CONTENTS</a:t>
            </a:r>
            <a:endParaRPr sz="4267" b="0" i="0" u="none" strike="noStrike" cap="none" dirty="0">
              <a:solidFill>
                <a:schemeClr val="accent6">
                  <a:lumMod val="75000"/>
                </a:schemeClr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4515759" y="1095491"/>
            <a:ext cx="3833094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故事大綱</a:t>
            </a:r>
            <a:endParaRPr lang="en-US" altLang="zh-TW" sz="3800" b="1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介面操作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指令介紹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關卡介紹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成就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指令不同寫法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600"/>
              <a:buFont typeface="Wingdings" panose="05000000000000000000" pitchFamily="2" charset="2"/>
              <a:buChar char="u"/>
            </a:pP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lang="en-US" altLang="zh-TW"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"/>
          <p:cNvCxnSpPr/>
          <p:nvPr/>
        </p:nvCxnSpPr>
        <p:spPr>
          <a:xfrm>
            <a:off x="399722" y="3169986"/>
            <a:ext cx="3609794" cy="0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78958C6B-249B-B99C-516F-EBB4E9C02876}"/>
              </a:ext>
            </a:extLst>
          </p:cNvPr>
          <p:cNvSpPr/>
          <p:nvPr/>
        </p:nvSpPr>
        <p:spPr>
          <a:xfrm>
            <a:off x="6015068" y="2010911"/>
            <a:ext cx="2161309" cy="2115127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Q:</a:t>
            </a:r>
          </a:p>
          <a:p>
            <a:pPr algn="ctr"/>
            <a:r>
              <a:rPr lang="zh-TW" altLang="en-US" dirty="0"/>
              <a:t>屬於第一個</a:t>
            </a:r>
            <a:r>
              <a:rPr lang="en-US" altLang="zh-TW" dirty="0"/>
              <a:t>loop 3:</a:t>
            </a:r>
            <a:r>
              <a:rPr lang="zh-TW" altLang="en-US" dirty="0"/>
              <a:t>的程式碼有哪幾行？</a:t>
            </a:r>
          </a:p>
        </p:txBody>
      </p:sp>
      <p:sp>
        <p:nvSpPr>
          <p:cNvPr id="5" name="Google Shape;204;p10">
            <a:extLst>
              <a:ext uri="{FF2B5EF4-FFF2-40B4-BE49-F238E27FC236}">
                <a16:creationId xmlns:a16="http://schemas.microsoft.com/office/drawing/2014/main" id="{AE31CB83-DDE9-7993-DC82-A4024C07D754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72792C1-96F5-D8A9-809E-7D912F42C332}"/>
              </a:ext>
            </a:extLst>
          </p:cNvPr>
          <p:cNvGrpSpPr/>
          <p:nvPr/>
        </p:nvGrpSpPr>
        <p:grpSpPr>
          <a:xfrm>
            <a:off x="2493818" y="1082236"/>
            <a:ext cx="3029373" cy="3972479"/>
            <a:chOff x="2493818" y="1082236"/>
            <a:chExt cx="3029373" cy="39724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C82C38-8E7D-C7D4-EEF3-D9A378E28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818" y="1082236"/>
              <a:ext cx="3029373" cy="397247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8F6B043-1154-55F0-8392-E097472C6222}"/>
                </a:ext>
              </a:extLst>
            </p:cNvPr>
            <p:cNvSpPr/>
            <p:nvPr/>
          </p:nvSpPr>
          <p:spPr>
            <a:xfrm>
              <a:off x="2680741" y="1257877"/>
              <a:ext cx="1274618" cy="45258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9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78958C6B-249B-B99C-516F-EBB4E9C02876}"/>
              </a:ext>
            </a:extLst>
          </p:cNvPr>
          <p:cNvSpPr/>
          <p:nvPr/>
        </p:nvSpPr>
        <p:spPr>
          <a:xfrm>
            <a:off x="6015068" y="2010911"/>
            <a:ext cx="2161309" cy="2115127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A:</a:t>
            </a:r>
          </a:p>
          <a:p>
            <a:pPr algn="ctr"/>
            <a:r>
              <a:rPr lang="en-US" altLang="zh-TW" dirty="0" err="1"/>
              <a:t>goright</a:t>
            </a:r>
            <a:r>
              <a:rPr lang="en-US" altLang="zh-TW" dirty="0"/>
              <a:t>()</a:t>
            </a:r>
          </a:p>
          <a:p>
            <a:pPr algn="ctr"/>
            <a:r>
              <a:rPr lang="en-US" altLang="zh-TW" dirty="0" err="1"/>
              <a:t>godown</a:t>
            </a:r>
            <a:r>
              <a:rPr lang="en-US" altLang="zh-TW" dirty="0"/>
              <a:t>()</a:t>
            </a:r>
          </a:p>
        </p:txBody>
      </p:sp>
      <p:sp>
        <p:nvSpPr>
          <p:cNvPr id="5" name="Google Shape;204;p10">
            <a:extLst>
              <a:ext uri="{FF2B5EF4-FFF2-40B4-BE49-F238E27FC236}">
                <a16:creationId xmlns:a16="http://schemas.microsoft.com/office/drawing/2014/main" id="{AE31CB83-DDE9-7993-DC82-A4024C07D754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99A9CDF-F09A-EB4E-7102-FB76AEBDEF60}"/>
              </a:ext>
            </a:extLst>
          </p:cNvPr>
          <p:cNvGrpSpPr/>
          <p:nvPr/>
        </p:nvGrpSpPr>
        <p:grpSpPr>
          <a:xfrm>
            <a:off x="2493818" y="1082236"/>
            <a:ext cx="3029373" cy="3972479"/>
            <a:chOff x="2493818" y="1082236"/>
            <a:chExt cx="3029373" cy="397247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4C82C38-8E7D-C7D4-EEF3-D9A378E28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3818" y="1082236"/>
              <a:ext cx="3029373" cy="397247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9491DA6-C84E-E7F3-C7F8-63791786A529}"/>
                </a:ext>
              </a:extLst>
            </p:cNvPr>
            <p:cNvSpPr/>
            <p:nvPr/>
          </p:nvSpPr>
          <p:spPr>
            <a:xfrm>
              <a:off x="2680741" y="1257877"/>
              <a:ext cx="1274618" cy="452582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E8650ED-9830-D0CF-8768-F675EF298F4E}"/>
                </a:ext>
              </a:extLst>
            </p:cNvPr>
            <p:cNvSpPr/>
            <p:nvPr/>
          </p:nvSpPr>
          <p:spPr>
            <a:xfrm>
              <a:off x="3318050" y="1710459"/>
              <a:ext cx="1625600" cy="7478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26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78958C6B-249B-B99C-516F-EBB4E9C02876}"/>
              </a:ext>
            </a:extLst>
          </p:cNvPr>
          <p:cNvSpPr/>
          <p:nvPr/>
        </p:nvSpPr>
        <p:spPr>
          <a:xfrm>
            <a:off x="6531386" y="2195638"/>
            <a:ext cx="2161309" cy="2115127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Q:</a:t>
            </a:r>
          </a:p>
          <a:p>
            <a:pPr algn="ctr"/>
            <a:r>
              <a:rPr lang="zh-TW" altLang="en-US" dirty="0"/>
              <a:t>隱藏條件為？</a:t>
            </a:r>
            <a:endParaRPr lang="en-US" altLang="zh-TW" dirty="0"/>
          </a:p>
        </p:txBody>
      </p:sp>
      <p:sp>
        <p:nvSpPr>
          <p:cNvPr id="5" name="Google Shape;204;p10">
            <a:extLst>
              <a:ext uri="{FF2B5EF4-FFF2-40B4-BE49-F238E27FC236}">
                <a16:creationId xmlns:a16="http://schemas.microsoft.com/office/drawing/2014/main" id="{AE31CB83-DDE9-7993-DC82-A4024C07D754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矩形: 摺角紙張 9">
            <a:extLst>
              <a:ext uri="{FF2B5EF4-FFF2-40B4-BE49-F238E27FC236}">
                <a16:creationId xmlns:a16="http://schemas.microsoft.com/office/drawing/2014/main" id="{101B03BD-FED6-314B-690E-A14DE96BBAE9}"/>
              </a:ext>
            </a:extLst>
          </p:cNvPr>
          <p:cNvSpPr/>
          <p:nvPr/>
        </p:nvSpPr>
        <p:spPr>
          <a:xfrm>
            <a:off x="2389481" y="1544493"/>
            <a:ext cx="3706519" cy="3389746"/>
          </a:xfrm>
          <a:prstGeom prst="foldedCorner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6C2D598-A7AE-DD13-4796-AA193BA9C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49" t="27986" r="34450" b="27923"/>
          <a:stretch/>
        </p:blipFill>
        <p:spPr>
          <a:xfrm>
            <a:off x="2894675" y="1783093"/>
            <a:ext cx="2696127" cy="252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C4169B-429E-FA10-DF54-97AD3DC86C51}"/>
              </a:ext>
            </a:extLst>
          </p:cNvPr>
          <p:cNvSpPr txBox="1"/>
          <p:nvPr/>
        </p:nvSpPr>
        <p:spPr>
          <a:xfrm>
            <a:off x="2760785" y="4273111"/>
            <a:ext cx="2963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</a:rPr>
              <a:t>抵達終點、最短路徑</a:t>
            </a:r>
            <a:endParaRPr lang="en-US" altLang="zh-TW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zh-TW" altLang="en-US" sz="2000" b="1" dirty="0">
                <a:solidFill>
                  <a:schemeClr val="accent6">
                    <a:lumMod val="50000"/>
                  </a:schemeClr>
                </a:solidFill>
              </a:rPr>
              <a:t>並達成隱藏條件</a:t>
            </a:r>
          </a:p>
        </p:txBody>
      </p:sp>
    </p:spTree>
    <p:extLst>
      <p:ext uri="{BB962C8B-B14F-4D97-AF65-F5344CB8AC3E}">
        <p14:creationId xmlns:p14="http://schemas.microsoft.com/office/powerpoint/2010/main" val="3085254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/>
        </p:nvSpPr>
        <p:spPr>
          <a:xfrm>
            <a:off x="1839031" y="1894814"/>
            <a:ext cx="8513937" cy="235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zh-TW" altLang="en-US" sz="5000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與</a:t>
            </a:r>
            <a:endParaRPr lang="en-US" altLang="zh-TW" sz="5000" dirty="0">
              <a:solidFill>
                <a:srgbClr val="0000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zh-TW" altLang="en-US" sz="5000" b="0" i="0" u="none" strike="noStrike" cap="none" dirty="0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自由操作時間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B113E4C5-7E19-5F78-04FA-CA22E33A8B13}"/>
              </a:ext>
            </a:extLst>
          </p:cNvPr>
          <p:cNvSpPr/>
          <p:nvPr/>
        </p:nvSpPr>
        <p:spPr>
          <a:xfrm>
            <a:off x="8764211" y="2291013"/>
            <a:ext cx="2781243" cy="1137987"/>
          </a:xfrm>
          <a:prstGeom prst="wedgeRoundRectCallout">
            <a:avLst>
              <a:gd name="adj1" fmla="val -74089"/>
              <a:gd name="adj2" fmla="val 96078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如果六關都過關請舉手告訴老師</a:t>
            </a: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50" y="312825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故事大綱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05;p10">
            <a:extLst>
              <a:ext uri="{FF2B5EF4-FFF2-40B4-BE49-F238E27FC236}">
                <a16:creationId xmlns:a16="http://schemas.microsoft.com/office/drawing/2014/main" id="{81123DE9-A3B8-7B77-3A60-DA3CFA4C534E}"/>
              </a:ext>
            </a:extLst>
          </p:cNvPr>
          <p:cNvSpPr txBox="1"/>
          <p:nvPr/>
        </p:nvSpPr>
        <p:spPr>
          <a:xfrm>
            <a:off x="985389" y="1571852"/>
            <a:ext cx="9843300" cy="414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800"/>
              <a:buFont typeface="Times New Roman"/>
              <a:buChar char="❖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簡介</a:t>
            </a:r>
          </a:p>
          <a:p>
            <a:pPr marL="50800">
              <a:lnSpc>
                <a:spcPct val="115000"/>
              </a:lnSpc>
              <a:buClr>
                <a:schemeClr val="dk1"/>
              </a:buClr>
              <a:buSzPts val="2800"/>
            </a:pPr>
            <a:r>
              <a:rPr lang="en-US" alt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zh-TW" alt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將遊戲與程式撰寫結合，</a:t>
            </a:r>
            <a:r>
              <a:rPr lang="en-US" altLang="zh-TW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利用</a:t>
            </a:r>
            <a:r>
              <a:rPr lang="zh-TW" alt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指令</a:t>
            </a:r>
            <a:r>
              <a:rPr lang="en-US" altLang="zh-TW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操控角色移動</a:t>
            </a:r>
            <a:r>
              <a:rPr lang="zh-TW" alt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抵達終點</a:t>
            </a:r>
            <a:endParaRPr lang="en-US" altLang="zh-TW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>
              <a:lnSpc>
                <a:spcPct val="115000"/>
              </a:lnSpc>
              <a:buClr>
                <a:schemeClr val="dk1"/>
              </a:buClr>
              <a:buSzPts val="2800"/>
            </a:pPr>
            <a:endParaRPr lang="zh-TW" altLang="en-US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ts val="2800"/>
              <a:buFont typeface="Times New Roman"/>
              <a:buChar char="❖"/>
            </a:pPr>
            <a:r>
              <a:rPr lang="zh-TW" altLang="en-US" sz="28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故事背景</a:t>
            </a:r>
            <a:endParaRPr lang="en-US" altLang="zh-TW" sz="2800" b="1" dirty="0">
              <a:solidFill>
                <a:schemeClr val="accent6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42913">
              <a:lnSpc>
                <a:spcPct val="115000"/>
              </a:lnSpc>
              <a:buClr>
                <a:schemeClr val="dk1"/>
              </a:buClr>
              <a:buSzPts val="2800"/>
            </a:pPr>
            <a:r>
              <a:rPr lang="zh-TW" altLang="en-US" sz="2800" dirty="0">
                <a:solidFill>
                  <a:schemeClr val="dk1"/>
                </a:solidFill>
              </a:rPr>
              <a:t>睽違五年的</a:t>
            </a:r>
            <a:r>
              <a:rPr lang="zh-TW" altLang="en-US" sz="2800" dirty="0">
                <a:solidFill>
                  <a:srgbClr val="C00000"/>
                </a:solidFill>
              </a:rPr>
              <a:t>薩‘耳’達王國之淚</a:t>
            </a:r>
            <a:r>
              <a:rPr lang="zh-TW" altLang="en-US" sz="2800" dirty="0">
                <a:solidFill>
                  <a:schemeClr val="dk1"/>
                </a:solidFill>
              </a:rPr>
              <a:t>終於發售了，學校旁的電玩商店進貨量一直很少，為了搶到首發，我不惜翹課也要</a:t>
            </a:r>
            <a:r>
              <a:rPr lang="zh-TW" altLang="en-US" sz="2800" dirty="0">
                <a:solidFill>
                  <a:srgbClr val="C00000"/>
                </a:solidFill>
              </a:rPr>
              <a:t>逃出教室</a:t>
            </a:r>
            <a:r>
              <a:rPr lang="zh-TW" altLang="en-US" sz="2800" dirty="0">
                <a:solidFill>
                  <a:schemeClr val="dk1"/>
                </a:solidFill>
              </a:rPr>
              <a:t>手刀購買，於是乎</a:t>
            </a:r>
            <a:r>
              <a:rPr lang="en-US" altLang="zh-TW" sz="2800" dirty="0">
                <a:solidFill>
                  <a:schemeClr val="dk1"/>
                </a:solidFill>
              </a:rPr>
              <a:t>……</a:t>
            </a:r>
            <a:endParaRPr lang="zh-TW" altLang="en-US" sz="2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altLang="zh-TW" sz="2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218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4;p10">
            <a:extLst>
              <a:ext uri="{FF2B5EF4-FFF2-40B4-BE49-F238E27FC236}">
                <a16:creationId xmlns:a16="http://schemas.microsoft.com/office/drawing/2014/main" id="{86E746D8-6B60-FE25-4520-AF0BC2E36A9C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開啟遊戲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-exe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2D515DE-6702-06BB-C42A-27A21AE06404}"/>
              </a:ext>
            </a:extLst>
          </p:cNvPr>
          <p:cNvGrpSpPr/>
          <p:nvPr/>
        </p:nvGrpSpPr>
        <p:grpSpPr>
          <a:xfrm>
            <a:off x="806954" y="1414852"/>
            <a:ext cx="5401468" cy="3277222"/>
            <a:chOff x="1185158" y="1218068"/>
            <a:chExt cx="4420217" cy="272867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728C401-DA4F-04CF-C961-0E6A65769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158" y="1218068"/>
              <a:ext cx="4420217" cy="2419688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0334648-9DEF-51D2-6BA5-4B895FC45916}"/>
                </a:ext>
              </a:extLst>
            </p:cNvPr>
            <p:cNvSpPr/>
            <p:nvPr/>
          </p:nvSpPr>
          <p:spPr>
            <a:xfrm>
              <a:off x="1809946" y="3101419"/>
              <a:ext cx="3416589" cy="263951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82F5E7-9C71-7E9F-E222-23156DAD1493}"/>
                </a:ext>
              </a:extLst>
            </p:cNvPr>
            <p:cNvSpPr/>
            <p:nvPr/>
          </p:nvSpPr>
          <p:spPr>
            <a:xfrm>
              <a:off x="2342321" y="3637756"/>
              <a:ext cx="2100370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解壓縮檔案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F8D6D62-0960-1875-E9F5-004C4417C296}"/>
              </a:ext>
            </a:extLst>
          </p:cNvPr>
          <p:cNvGrpSpPr/>
          <p:nvPr/>
        </p:nvGrpSpPr>
        <p:grpSpPr>
          <a:xfrm>
            <a:off x="6716641" y="1488036"/>
            <a:ext cx="4514778" cy="2759746"/>
            <a:chOff x="6965466" y="1685682"/>
            <a:chExt cx="3315163" cy="205230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E11C33F-3C76-6416-8621-1270AF61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5466" y="1685682"/>
              <a:ext cx="3315163" cy="174331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991DC2-DE36-16DE-8265-16FCE3F525D0}"/>
                </a:ext>
              </a:extLst>
            </p:cNvPr>
            <p:cNvSpPr/>
            <p:nvPr/>
          </p:nvSpPr>
          <p:spPr>
            <a:xfrm>
              <a:off x="7175369" y="3129700"/>
              <a:ext cx="2138313" cy="263951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1E4391-A379-D55B-5C8E-50EDDC146EA3}"/>
                </a:ext>
              </a:extLst>
            </p:cNvPr>
            <p:cNvSpPr/>
            <p:nvPr/>
          </p:nvSpPr>
          <p:spPr>
            <a:xfrm>
              <a:off x="6965466" y="3429000"/>
              <a:ext cx="3315163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進入資料夾找到</a:t>
              </a:r>
              <a:r>
                <a:rPr lang="en-US" altLang="zh-TW" dirty="0">
                  <a:solidFill>
                    <a:schemeClr val="tx1"/>
                  </a:solidFill>
                </a:rPr>
                <a:t>main.exe</a:t>
              </a:r>
              <a:r>
                <a:rPr lang="zh-TW" altLang="en-US" dirty="0">
                  <a:solidFill>
                    <a:schemeClr val="tx1"/>
                  </a:solidFill>
                </a:rPr>
                <a:t>並開啟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21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70BDABFA-16A2-A3A2-878B-AB230024C103}"/>
              </a:ext>
            </a:extLst>
          </p:cNvPr>
          <p:cNvSpPr txBox="1"/>
          <p:nvPr/>
        </p:nvSpPr>
        <p:spPr>
          <a:xfrm>
            <a:off x="644350" y="312825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主介面操作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C0F978C-077F-2E6A-F262-A9E0B98D116C}"/>
              </a:ext>
            </a:extLst>
          </p:cNvPr>
          <p:cNvGrpSpPr/>
          <p:nvPr/>
        </p:nvGrpSpPr>
        <p:grpSpPr>
          <a:xfrm>
            <a:off x="653273" y="275281"/>
            <a:ext cx="11385960" cy="6403210"/>
            <a:chOff x="653273" y="275281"/>
            <a:chExt cx="11385960" cy="640321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F754D1B-117A-9898-189B-F51A39CFB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73" y="1075309"/>
              <a:ext cx="6553282" cy="5220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897D71-E0CC-7FC9-682C-55CC9522BBAD}"/>
                </a:ext>
              </a:extLst>
            </p:cNvPr>
            <p:cNvSpPr/>
            <p:nvPr/>
          </p:nvSpPr>
          <p:spPr>
            <a:xfrm>
              <a:off x="4378036" y="3685309"/>
              <a:ext cx="2299855" cy="10437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909A498-D990-3B7C-D733-DF1B240DB406}"/>
                </a:ext>
              </a:extLst>
            </p:cNvPr>
            <p:cNvSpPr txBox="1"/>
            <p:nvPr/>
          </p:nvSpPr>
          <p:spPr>
            <a:xfrm>
              <a:off x="7206555" y="2048925"/>
              <a:ext cx="2299855" cy="646331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>
                      <a:lumMod val="95000"/>
                    </a:schemeClr>
                  </a:solidFill>
                </a:rPr>
                <a:t>按下</a:t>
              </a:r>
              <a:r>
                <a:rPr lang="en-US" altLang="zh-TW" dirty="0">
                  <a:solidFill>
                    <a:schemeClr val="bg1">
                      <a:lumMod val="95000"/>
                    </a:schemeClr>
                  </a:solidFill>
                </a:rPr>
                <a:t>level </a:t>
              </a:r>
              <a:r>
                <a:rPr lang="zh-TW" altLang="en-US" dirty="0">
                  <a:solidFill>
                    <a:schemeClr val="bg1">
                      <a:lumMod val="95000"/>
                    </a:schemeClr>
                  </a:solidFill>
                </a:rPr>
                <a:t>按鈕後之後會顯示該地圖資訊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A4D65B1-4EF9-41DF-403E-0BB602E479CE}"/>
                </a:ext>
              </a:extLst>
            </p:cNvPr>
            <p:cNvSpPr/>
            <p:nvPr/>
          </p:nvSpPr>
          <p:spPr>
            <a:xfrm>
              <a:off x="4548531" y="1728168"/>
              <a:ext cx="1963888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關卡選擇按鈕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C7E5B6A-781B-9CF1-CF0F-D670C3A8D30F}"/>
                </a:ext>
              </a:extLst>
            </p:cNvPr>
            <p:cNvSpPr/>
            <p:nvPr/>
          </p:nvSpPr>
          <p:spPr>
            <a:xfrm>
              <a:off x="4548531" y="4280327"/>
              <a:ext cx="1963888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地圖資訊顯示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B2753C1-F0C0-4CAA-9FB8-DFA2F55B7001}"/>
                </a:ext>
              </a:extLst>
            </p:cNvPr>
            <p:cNvSpPr/>
            <p:nvPr/>
          </p:nvSpPr>
          <p:spPr>
            <a:xfrm>
              <a:off x="3750153" y="4770895"/>
              <a:ext cx="1762271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遊戲開始按鈕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6AC9910-E6D7-1E7E-53F5-C02AA6B1D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6017" y="275281"/>
              <a:ext cx="2583216" cy="4410963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D063CF5-9CC3-AE20-59F7-823729C7E14F}"/>
                </a:ext>
              </a:extLst>
            </p:cNvPr>
            <p:cNvSpPr/>
            <p:nvPr/>
          </p:nvSpPr>
          <p:spPr>
            <a:xfrm>
              <a:off x="9556803" y="2267528"/>
              <a:ext cx="2199069" cy="100214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0C95F33-AAE5-F550-594E-B7061562B7CE}"/>
                </a:ext>
              </a:extLst>
            </p:cNvPr>
            <p:cNvSpPr/>
            <p:nvPr/>
          </p:nvSpPr>
          <p:spPr>
            <a:xfrm>
              <a:off x="4378036" y="5465444"/>
              <a:ext cx="1334113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遊玩紀錄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8732BCE-6607-4E92-9E29-0FB49670D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0" t="28545" r="18357" b="28262"/>
            <a:stretch/>
          </p:blipFill>
          <p:spPr>
            <a:xfrm>
              <a:off x="8709915" y="4955596"/>
              <a:ext cx="3187040" cy="1722895"/>
            </a:xfrm>
            <a:prstGeom prst="rect">
              <a:avLst/>
            </a:prstGeom>
          </p:spPr>
        </p:pic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4B85AA77-35BF-CFEA-2107-AC591A35ACC8}"/>
                </a:ext>
              </a:extLst>
            </p:cNvPr>
            <p:cNvCxnSpPr>
              <a:endCxn id="23" idx="1"/>
            </p:cNvCxnSpPr>
            <p:nvPr/>
          </p:nvCxnSpPr>
          <p:spPr>
            <a:xfrm flipV="1">
              <a:off x="6677891" y="2768601"/>
              <a:ext cx="2878912" cy="143856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B4330BC-9285-55AD-848D-B80F9F65F0D4}"/>
                </a:ext>
              </a:extLst>
            </p:cNvPr>
            <p:cNvSpPr/>
            <p:nvPr/>
          </p:nvSpPr>
          <p:spPr>
            <a:xfrm>
              <a:off x="5721072" y="5184335"/>
              <a:ext cx="754218" cy="87471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315C45C4-12BD-DA7B-B1A0-A6D9B2EF3AEB}"/>
                </a:ext>
              </a:extLst>
            </p:cNvPr>
            <p:cNvCxnSpPr>
              <a:cxnSpLocks/>
              <a:stCxn id="30" idx="3"/>
              <a:endCxn id="28" idx="1"/>
            </p:cNvCxnSpPr>
            <p:nvPr/>
          </p:nvCxnSpPr>
          <p:spPr>
            <a:xfrm>
              <a:off x="6475290" y="5621695"/>
              <a:ext cx="2234625" cy="19534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61BBE66-1999-B1EC-B15C-6553A435ACA7}"/>
                </a:ext>
              </a:extLst>
            </p:cNvPr>
            <p:cNvSpPr txBox="1"/>
            <p:nvPr/>
          </p:nvSpPr>
          <p:spPr>
            <a:xfrm>
              <a:off x="6560283" y="5909905"/>
              <a:ext cx="2064638" cy="646331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>
                      <a:lumMod val="95000"/>
                    </a:schemeClr>
                  </a:solidFill>
                </a:rPr>
                <a:t>按下後之後會顯示遊戲紀錄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71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70BDABFA-16A2-A3A2-878B-AB230024C103}"/>
              </a:ext>
            </a:extLst>
          </p:cNvPr>
          <p:cNvSpPr txBox="1"/>
          <p:nvPr/>
        </p:nvSpPr>
        <p:spPr>
          <a:xfrm>
            <a:off x="678541" y="356916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地圖介面操作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2BD5E3-F38E-2A23-FA27-D0AE732D7BE5}"/>
              </a:ext>
            </a:extLst>
          </p:cNvPr>
          <p:cNvGrpSpPr/>
          <p:nvPr/>
        </p:nvGrpSpPr>
        <p:grpSpPr>
          <a:xfrm>
            <a:off x="262905" y="322196"/>
            <a:ext cx="11765881" cy="5976413"/>
            <a:chOff x="262905" y="322196"/>
            <a:chExt cx="11765881" cy="597641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6EAD06D-69D6-6F09-1330-90A150AD8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05" y="1078609"/>
              <a:ext cx="7814510" cy="522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1F77F63-4FC6-459D-F9A0-2AAA6A004152}"/>
                </a:ext>
              </a:extLst>
            </p:cNvPr>
            <p:cNvSpPr/>
            <p:nvPr/>
          </p:nvSpPr>
          <p:spPr>
            <a:xfrm>
              <a:off x="5049187" y="1359777"/>
              <a:ext cx="2466689" cy="33218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指令輸入區域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B8A257-BFBD-D8B4-A42C-33E79623AA64}"/>
                </a:ext>
              </a:extLst>
            </p:cNvPr>
            <p:cNvSpPr/>
            <p:nvPr/>
          </p:nvSpPr>
          <p:spPr>
            <a:xfrm>
              <a:off x="7389690" y="5166034"/>
              <a:ext cx="1602125" cy="33218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指令測試按鈕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DDF613A-1233-595D-33E0-BB50A45C9C5C}"/>
                </a:ext>
              </a:extLst>
            </p:cNvPr>
            <p:cNvSpPr/>
            <p:nvPr/>
          </p:nvSpPr>
          <p:spPr>
            <a:xfrm>
              <a:off x="4700767" y="5966420"/>
              <a:ext cx="1668643" cy="33218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指令提示</a:t>
              </a:r>
              <a:endParaRPr lang="en-US" altLang="zh-TW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27F384-2D03-59EF-4EA4-934F7D0278B5}"/>
                </a:ext>
              </a:extLst>
            </p:cNvPr>
            <p:cNvSpPr/>
            <p:nvPr/>
          </p:nvSpPr>
          <p:spPr>
            <a:xfrm>
              <a:off x="1269457" y="1174223"/>
              <a:ext cx="1938112" cy="33218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地圖顯示區域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81E8119-7E64-B428-5E14-0B14453C0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95" t="13262" r="27597" b="23410"/>
            <a:stretch/>
          </p:blipFill>
          <p:spPr>
            <a:xfrm>
              <a:off x="8613662" y="631187"/>
              <a:ext cx="3084524" cy="2614696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1C996D5-5871-63EF-8362-C7FF45E0AA7C}"/>
                </a:ext>
              </a:extLst>
            </p:cNvPr>
            <p:cNvSpPr/>
            <p:nvPr/>
          </p:nvSpPr>
          <p:spPr>
            <a:xfrm>
              <a:off x="10859371" y="1174223"/>
              <a:ext cx="1105064" cy="37006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提示</a:t>
              </a:r>
              <a:r>
                <a:rPr lang="en-US" altLang="zh-TW" dirty="0">
                  <a:solidFill>
                    <a:schemeClr val="tx1"/>
                  </a:solidFill>
                </a:rPr>
                <a:t>gif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1ED659-21EC-D7B4-8CBA-D3FB95946ADD}"/>
                </a:ext>
              </a:extLst>
            </p:cNvPr>
            <p:cNvSpPr/>
            <p:nvPr/>
          </p:nvSpPr>
          <p:spPr>
            <a:xfrm>
              <a:off x="10859371" y="2561371"/>
              <a:ext cx="1105064" cy="37006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提示內容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2EDC91F-035D-4D98-68FD-6E5F47E10786}"/>
                </a:ext>
              </a:extLst>
            </p:cNvPr>
            <p:cNvSpPr/>
            <p:nvPr/>
          </p:nvSpPr>
          <p:spPr>
            <a:xfrm>
              <a:off x="9516974" y="322196"/>
              <a:ext cx="1119533" cy="30899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提示區域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8B318E8-7340-8973-3239-5045C8D574DE}"/>
                </a:ext>
              </a:extLst>
            </p:cNvPr>
            <p:cNvSpPr txBox="1"/>
            <p:nvPr/>
          </p:nvSpPr>
          <p:spPr>
            <a:xfrm>
              <a:off x="10347901" y="4073543"/>
              <a:ext cx="1680885" cy="923330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>
                      <a:lumMod val="95000"/>
                    </a:schemeClr>
                  </a:solidFill>
                </a:rPr>
                <a:t>滑鼠移至按鈕上會顯示提示區域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BC0434-0E21-A598-FFCD-C9CC008C14CB}"/>
                </a:ext>
              </a:extLst>
            </p:cNvPr>
            <p:cNvSpPr/>
            <p:nvPr/>
          </p:nvSpPr>
          <p:spPr>
            <a:xfrm>
              <a:off x="4700767" y="4996873"/>
              <a:ext cx="1774523" cy="96954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接點: 肘形 8">
              <a:extLst>
                <a:ext uri="{FF2B5EF4-FFF2-40B4-BE49-F238E27FC236}">
                  <a16:creationId xmlns:a16="http://schemas.microsoft.com/office/drawing/2014/main" id="{550B351E-22E7-737A-4DF8-5C01C923B721}"/>
                </a:ext>
              </a:extLst>
            </p:cNvPr>
            <p:cNvCxnSpPr>
              <a:endCxn id="16" idx="2"/>
            </p:cNvCxnSpPr>
            <p:nvPr/>
          </p:nvCxnSpPr>
          <p:spPr>
            <a:xfrm flipV="1">
              <a:off x="6475290" y="3245883"/>
              <a:ext cx="3680634" cy="2720537"/>
            </a:xfrm>
            <a:prstGeom prst="bentConnector2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702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6789E47B-5C90-4533-99E5-8AE47A003F44}"/>
              </a:ext>
            </a:extLst>
          </p:cNvPr>
          <p:cNvSpPr txBox="1"/>
          <p:nvPr/>
        </p:nvSpPr>
        <p:spPr>
          <a:xfrm>
            <a:off x="644350" y="312825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輸入指令控制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5;p10">
            <a:extLst>
              <a:ext uri="{FF2B5EF4-FFF2-40B4-BE49-F238E27FC236}">
                <a16:creationId xmlns:a16="http://schemas.microsoft.com/office/drawing/2014/main" id="{81123DE9-A3B8-7B77-3A60-DA3CFA4C534E}"/>
              </a:ext>
            </a:extLst>
          </p:cNvPr>
          <p:cNvSpPr txBox="1"/>
          <p:nvPr/>
        </p:nvSpPr>
        <p:spPr>
          <a:xfrm>
            <a:off x="591099" y="1070899"/>
            <a:ext cx="49509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34975" lvl="3" indent="-342900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使用者可由右側輸入程式碼控制</a:t>
            </a:r>
            <a:endParaRPr lang="en-US" altLang="zh-TW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34975" lvl="3" indent="-342900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400"/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按下執行後得到運作結果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2981406-0F0E-6656-F9A5-60A2C711B2BA}"/>
              </a:ext>
            </a:extLst>
          </p:cNvPr>
          <p:cNvCxnSpPr>
            <a:cxnSpLocks/>
          </p:cNvCxnSpPr>
          <p:nvPr/>
        </p:nvCxnSpPr>
        <p:spPr>
          <a:xfrm flipV="1">
            <a:off x="5789004" y="1760901"/>
            <a:ext cx="959160" cy="103795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EBABAFC-CCFE-0FED-1380-F6B1D6754FFD}"/>
              </a:ext>
            </a:extLst>
          </p:cNvPr>
          <p:cNvCxnSpPr>
            <a:cxnSpLocks/>
          </p:cNvCxnSpPr>
          <p:nvPr/>
        </p:nvCxnSpPr>
        <p:spPr>
          <a:xfrm>
            <a:off x="5789004" y="4442324"/>
            <a:ext cx="959160" cy="6706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9E6307-D524-58EF-BF58-C950E507CEA2}"/>
              </a:ext>
            </a:extLst>
          </p:cNvPr>
          <p:cNvSpPr txBox="1"/>
          <p:nvPr/>
        </p:nvSpPr>
        <p:spPr>
          <a:xfrm>
            <a:off x="5663585" y="1300970"/>
            <a:ext cx="1206165" cy="369332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未達終點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B4E0E34-A77B-EE2D-83C4-11E38F52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732" y="3552825"/>
            <a:ext cx="4869614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3A87F33-CA59-B9F3-41BE-57ACAC4A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1" y="1994024"/>
            <a:ext cx="5400000" cy="36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39A527B-F499-5317-2020-75148040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750" y="223595"/>
            <a:ext cx="4845579" cy="32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626877-8A26-5A64-194B-082E5E27FFE6}"/>
              </a:ext>
            </a:extLst>
          </p:cNvPr>
          <p:cNvSpPr txBox="1"/>
          <p:nvPr/>
        </p:nvSpPr>
        <p:spPr>
          <a:xfrm>
            <a:off x="5651567" y="5247539"/>
            <a:ext cx="1206165" cy="369332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抵達終點</a:t>
            </a:r>
          </a:p>
        </p:txBody>
      </p:sp>
    </p:spTree>
    <p:extLst>
      <p:ext uri="{BB962C8B-B14F-4D97-AF65-F5344CB8AC3E}">
        <p14:creationId xmlns:p14="http://schemas.microsoft.com/office/powerpoint/2010/main" val="398451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6789E47B-5C90-4533-99E5-8AE47A003F44}"/>
              </a:ext>
            </a:extLst>
          </p:cNvPr>
          <p:cNvSpPr txBox="1"/>
          <p:nvPr/>
        </p:nvSpPr>
        <p:spPr>
          <a:xfrm>
            <a:off x="644350" y="312825"/>
            <a:ext cx="64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</a:rPr>
              <a:t>錯誤訊息提示框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5;p10">
            <a:extLst>
              <a:ext uri="{FF2B5EF4-FFF2-40B4-BE49-F238E27FC236}">
                <a16:creationId xmlns:a16="http://schemas.microsoft.com/office/drawing/2014/main" id="{81123DE9-A3B8-7B77-3A60-DA3CFA4C534E}"/>
              </a:ext>
            </a:extLst>
          </p:cNvPr>
          <p:cNvSpPr txBox="1"/>
          <p:nvPr/>
        </p:nvSpPr>
        <p:spPr>
          <a:xfrm>
            <a:off x="791425" y="1082325"/>
            <a:ext cx="6126611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3" indent="1588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400"/>
              <a:buFont typeface="Times New Roman"/>
              <a:buChar char="➢"/>
            </a:pP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若輸入程式碼有錯誤則會顯示錯誤訊息</a:t>
            </a:r>
            <a:endParaRPr lang="en-US" altLang="zh-TW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3" indent="1588">
              <a:lnSpc>
                <a:spcPct val="115000"/>
              </a:lnSpc>
              <a:buClr>
                <a:schemeClr val="accent1">
                  <a:lumMod val="75000"/>
                </a:schemeClr>
              </a:buClr>
              <a:buSzPts val="2400"/>
              <a:buFont typeface="Times New Roman"/>
              <a:buChar char="➢"/>
            </a:pPr>
            <a:r>
              <a:rPr lang="zh-TW" alt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錯誤的行數會出現紅色底線</a:t>
            </a: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83EC75-2FCE-BFD6-618B-0F6E42CFB4A6}"/>
              </a:ext>
            </a:extLst>
          </p:cNvPr>
          <p:cNvSpPr txBox="1"/>
          <p:nvPr/>
        </p:nvSpPr>
        <p:spPr>
          <a:xfrm>
            <a:off x="4411343" y="5444880"/>
            <a:ext cx="1125550" cy="369332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拼字錯誤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5933FB-F3AD-0943-A08B-699D26FA42EF}"/>
              </a:ext>
            </a:extLst>
          </p:cNvPr>
          <p:cNvSpPr txBox="1"/>
          <p:nvPr/>
        </p:nvSpPr>
        <p:spPr>
          <a:xfrm>
            <a:off x="9990268" y="5444880"/>
            <a:ext cx="1125549" cy="369332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語法錯誤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34F6ED-46F9-F504-B016-D60CEA7C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0" y="2160652"/>
            <a:ext cx="4879343" cy="32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5539D2E-2577-57FB-0EC8-E6CC2536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782" y="2144088"/>
            <a:ext cx="4872035" cy="32400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556B9198-DFC6-7BD2-03E0-2F8F9E575272}"/>
              </a:ext>
            </a:extLst>
          </p:cNvPr>
          <p:cNvGrpSpPr/>
          <p:nvPr/>
        </p:nvGrpSpPr>
        <p:grpSpPr>
          <a:xfrm>
            <a:off x="9015832" y="312825"/>
            <a:ext cx="2890982" cy="1893455"/>
            <a:chOff x="7352146" y="535709"/>
            <a:chExt cx="2890982" cy="1893455"/>
          </a:xfrm>
        </p:grpSpPr>
        <p:sp>
          <p:nvSpPr>
            <p:cNvPr id="14" name="語音泡泡: 圓角矩形 13">
              <a:extLst>
                <a:ext uri="{FF2B5EF4-FFF2-40B4-BE49-F238E27FC236}">
                  <a16:creationId xmlns:a16="http://schemas.microsoft.com/office/drawing/2014/main" id="{6838CDEE-5D59-6433-23E0-1ACD927FEFDF}"/>
                </a:ext>
              </a:extLst>
            </p:cNvPr>
            <p:cNvSpPr/>
            <p:nvPr/>
          </p:nvSpPr>
          <p:spPr>
            <a:xfrm>
              <a:off x="7352146" y="535709"/>
              <a:ext cx="2890982" cy="1893455"/>
            </a:xfrm>
            <a:prstGeom prst="wedgeRoundRectCallou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E58D153-7E24-E65D-A0DF-39CF901F0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623" t="9628" r="6158" b="63235"/>
            <a:stretch/>
          </p:blipFill>
          <p:spPr>
            <a:xfrm>
              <a:off x="7654302" y="697575"/>
              <a:ext cx="2286669" cy="12047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C4A70EE-347C-E373-38F1-3668EC77DF79}"/>
                </a:ext>
              </a:extLst>
            </p:cNvPr>
            <p:cNvSpPr txBox="1"/>
            <p:nvPr/>
          </p:nvSpPr>
          <p:spPr>
            <a:xfrm>
              <a:off x="8978126" y="1929999"/>
              <a:ext cx="1113923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bg1">
                      <a:lumMod val="95000"/>
                    </a:schemeClr>
                  </a:solidFill>
                </a:rPr>
                <a:t>正確寫法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1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p10">
            <a:extLst>
              <a:ext uri="{FF2B5EF4-FFF2-40B4-BE49-F238E27FC236}">
                <a16:creationId xmlns:a16="http://schemas.microsoft.com/office/drawing/2014/main" id="{19CF3127-1D4A-B07B-8E69-3D1BAA2A973E}"/>
              </a:ext>
            </a:extLst>
          </p:cNvPr>
          <p:cNvSpPr txBox="1"/>
          <p:nvPr/>
        </p:nvSpPr>
        <p:spPr>
          <a:xfrm>
            <a:off x="644350" y="312825"/>
            <a:ext cx="9053832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zh-TW" altLang="en-US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關卡介紹 </a:t>
            </a:r>
            <a:r>
              <a:rPr lang="en-US" altLang="zh-TW" sz="3800" b="1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 sz="38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00F905-8C34-0B15-7D27-54652905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50" y="1269000"/>
            <a:ext cx="3312646" cy="43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0FD210E-B70A-5FEE-2A8C-C1F608D82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9000"/>
            <a:ext cx="3312214" cy="4320000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850058D6-C911-AFA6-FAD3-E08F40440E1C}"/>
              </a:ext>
            </a:extLst>
          </p:cNvPr>
          <p:cNvSpPr/>
          <p:nvPr/>
        </p:nvSpPr>
        <p:spPr>
          <a:xfrm>
            <a:off x="4294909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直線路徑</a:t>
            </a:r>
          </a:p>
          <a:p>
            <a:pPr algn="ctr"/>
            <a:endParaRPr lang="zh-TW" altLang="en-US" dirty="0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22CA827B-57CC-D011-8CC8-91C14B0189E9}"/>
              </a:ext>
            </a:extLst>
          </p:cNvPr>
          <p:cNvSpPr/>
          <p:nvPr/>
        </p:nvSpPr>
        <p:spPr>
          <a:xfrm>
            <a:off x="9698182" y="1477818"/>
            <a:ext cx="1607127" cy="4111182"/>
          </a:xfrm>
          <a:prstGeom prst="wedgeRoundRectCallout">
            <a:avLst>
              <a:gd name="adj1" fmla="val -61873"/>
              <a:gd name="adj2" fmla="val 2140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兩個轉彎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5804202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584</TotalTime>
  <Words>698</Words>
  <Application>Microsoft Office PowerPoint</Application>
  <PresentationFormat>寬螢幕</PresentationFormat>
  <Paragraphs>133</Paragraphs>
  <Slides>23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Impact</vt:lpstr>
      <vt:lpstr>Times New Roman</vt:lpstr>
      <vt:lpstr>Wingdings</vt:lpstr>
      <vt:lpstr>圖庫</vt:lpstr>
      <vt:lpstr>逃出教室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KirscheZhang</dc:creator>
  <cp:lastModifiedBy>夜 寒</cp:lastModifiedBy>
  <cp:revision>39</cp:revision>
  <dcterms:created xsi:type="dcterms:W3CDTF">2018-07-16T12:59:36Z</dcterms:created>
  <dcterms:modified xsi:type="dcterms:W3CDTF">2023-07-11T16:43:01Z</dcterms:modified>
</cp:coreProperties>
</file>